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60" r:id="rId4"/>
    <p:sldId id="271" r:id="rId5"/>
    <p:sldId id="272" r:id="rId6"/>
    <p:sldId id="265" r:id="rId7"/>
    <p:sldId id="266" r:id="rId8"/>
    <p:sldId id="267" r:id="rId9"/>
    <p:sldId id="268" r:id="rId10"/>
    <p:sldId id="269" r:id="rId11"/>
    <p:sldId id="273" r:id="rId12"/>
    <p:sldId id="274" r:id="rId13"/>
    <p:sldId id="275" r:id="rId14"/>
    <p:sldId id="276" r:id="rId15"/>
    <p:sldId id="277" r:id="rId16"/>
    <p:sldId id="270" r:id="rId17"/>
    <p:sldId id="25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020" autoAdjust="0"/>
  </p:normalViewPr>
  <p:slideViewPr>
    <p:cSldViewPr snapToGrid="0">
      <p:cViewPr>
        <p:scale>
          <a:sx n="80" d="100"/>
          <a:sy n="80" d="100"/>
        </p:scale>
        <p:origin x="173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EDB01-3D77-4BEC-9976-5245A1831D1E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FA8F1-78DD-45C2-896E-EF74FD527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É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MPP (Massively Parallel Processing),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tradicional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onde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vez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tudo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consolidado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uma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única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é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verdade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que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computadores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chamados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nós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trabalham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juntos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fornecer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dados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suas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sz="1200" dirty="0">
              <a:solidFill>
                <a:srgbClr val="0070C0"/>
              </a:solidFill>
              <a:latin typeface="Facto"/>
              <a:cs typeface="Calibri"/>
            </a:endParaRPr>
          </a:p>
          <a:p>
            <a:endParaRPr lang="en-US" sz="1200" dirty="0">
              <a:solidFill>
                <a:srgbClr val="0070C0"/>
              </a:solidFill>
              <a:latin typeface="Facto"/>
              <a:ea typeface="MS PGothic"/>
              <a:cs typeface="Calibri"/>
            </a:endParaRPr>
          </a:p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• 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divisão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SQL Data Warehouse do Azure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várias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torna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dependente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bem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computação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sz="1200" dirty="0">
              <a:solidFill>
                <a:srgbClr val="0070C0"/>
              </a:solidFill>
              <a:latin typeface="Facto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FA8F1-78DD-45C2-896E-EF74FD527A9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89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É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MPP (Massively Parallel Processing),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tradicional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onde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vez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tudo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consolidado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uma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única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é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verdade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que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computadores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chamados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nós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trabalham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juntos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fornecer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dados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suas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sz="1200" dirty="0">
              <a:solidFill>
                <a:srgbClr val="0070C0"/>
              </a:solidFill>
              <a:latin typeface="Facto"/>
              <a:cs typeface="Calibri"/>
            </a:endParaRPr>
          </a:p>
          <a:p>
            <a:endParaRPr lang="en-US" sz="1200" dirty="0">
              <a:solidFill>
                <a:srgbClr val="0070C0"/>
              </a:solidFill>
              <a:latin typeface="Facto"/>
              <a:ea typeface="MS PGothic"/>
              <a:cs typeface="Calibri"/>
            </a:endParaRPr>
          </a:p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• 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divisão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SQL Data Warehouse do Azure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várias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torna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dependente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bem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computação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sz="1200" dirty="0">
              <a:solidFill>
                <a:srgbClr val="0070C0"/>
              </a:solidFill>
              <a:latin typeface="Facto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FA8F1-78DD-45C2-896E-EF74FD527A9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01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1B395C-DC08-4956-82DB-773DB4791DA5}" type="slidenum">
              <a:rPr lang="pt-BR" altLang="pt-BR" sz="1200" smtClean="0"/>
              <a:pPr eaLnBrk="1" hangingPunct="1"/>
              <a:t>14</a:t>
            </a:fld>
            <a:endParaRPr lang="pt-BR" altLang="pt-B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6248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1B395C-DC08-4956-82DB-773DB4791DA5}" type="slidenum">
              <a:rPr lang="pt-BR" altLang="pt-BR" sz="1200" smtClean="0"/>
              <a:pPr eaLnBrk="1" hangingPunct="1"/>
              <a:t>15</a:t>
            </a:fld>
            <a:endParaRPr lang="pt-BR" altLang="pt-B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9709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4F129-4BFC-4132-805A-052A80CF8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A26BE-3356-45FD-AD48-7AD67637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E2207-7FE3-44E9-BB0D-CB145C53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FA3726-5889-43EA-9218-C653CA0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BC8109-6803-4D86-BDF7-3FA21BD6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03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F157-4BDB-4E48-8762-C4C2ADA6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5BA1A6-DD49-4EF2-BEA2-56799DED9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2907FA-D2AA-4D70-BF96-64402040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9FC60-DC69-4542-A108-DCC33344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AD87E5-C6E2-44AF-BB7D-1D87EB63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66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F7D2B4-067F-4404-AAF9-2BB2E356D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DA842-212C-4B8D-84AC-69BD78C47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02681-E1EA-49CD-9C2A-8228153C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7AA7E-94DC-41C4-B924-DF2EDD9D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AB9E5A-EDDB-4A05-AEF7-1DB25485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61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09AB0-72D9-4171-B76C-130E39FE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1DB48-4257-420A-9E04-2EDB9A00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311D4-BC70-4E36-91E0-9E67E99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198F58-44C0-4C75-A627-68240405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A6FF41-9B72-46E8-8650-0C391EAD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4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2DA17-74C5-4AF8-89A9-8458C41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6D2E7-CF53-4EEE-AF8E-085707F71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072531-F13D-4DFA-906C-579EC851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87792B-486E-484E-BA4E-8612CF31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AEBA3-2A22-4DE7-A73D-59B8280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77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7805-B379-4E09-9F7C-FDD7EEA9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9F8F8-7AAE-4EFD-BFC7-90914051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274ED-20BA-47F6-B060-283723B0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DE8D9D-73F4-4024-8215-43B1C0BB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30098-395A-4400-AA85-52C323D3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F5CBC7-8F43-4AA8-A1AF-CDEB2108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12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D057D-CEB2-4059-AA90-27A782FD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AE417-4B95-428D-A4D5-3170946A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84057C-A929-4162-A7AF-20B372DD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6E484B-F313-4338-A5D3-971E73A23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FE468A-97D5-4734-9F32-D03259063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8FD828-01DF-43A7-8FD5-67BD1588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0D3A90-47FE-4B8E-A947-421D1B07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913BEA-E495-4747-A7CD-02F8D5EA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1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E2BD2-A626-462D-BFA3-B24B0ED1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DDA02-DA87-4E8A-8422-4A133DBC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53DCA1-44FC-4E02-9813-9C3225A9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D8ECBA-681F-4E99-A312-5903FE8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4219B32-A687-4619-A8A2-B6F5B31F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C03557-5CA6-4A49-991B-80C8A32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39093D-3E45-4951-9053-44BC4EA6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4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77D36-B2E2-4DA7-B383-BA295364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F492D-A692-49FB-9A99-201E8AF2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9A4432-F89A-4EE6-9559-A3217995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A77313-3B44-461B-81F7-26E619AB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BCEA42-8D20-485B-AF6B-955FAC23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F78563-32D6-4F71-8169-9DCF8EAF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51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8F84-F2F2-42D0-B724-E470470F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A357B0-D9AA-4F47-B5FB-7509BE158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0BBDB-1991-4EB6-A659-80A7F58E5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A69B9A-45B5-4707-94B7-8DA14CA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BF65AA-D30F-4A50-BB00-0CEC89E4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A653C-EFFD-4A2C-A9B0-D5E2407E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0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E4BE7F93-CAAC-4C95-B699-61D9A887D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80"/>
          <a:stretch/>
        </p:blipFill>
        <p:spPr>
          <a:xfrm flipV="1">
            <a:off x="11101723" y="-49879"/>
            <a:ext cx="1090277" cy="6949441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76DC4B81-D005-4A6D-AF9D-4A1DEDD9DD6E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m 13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7AEB4298-6376-4F0E-9EFE-F1023DEF9C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600" y="6229005"/>
            <a:ext cx="920522" cy="4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ata-factory/" TargetMode="External"/><Relationship Id="rId3" Type="http://schemas.openxmlformats.org/officeDocument/2006/relationships/hyperlink" Target="https://azure.microsoft.com/en-us/free/" TargetMode="External"/><Relationship Id="rId7" Type="http://schemas.openxmlformats.org/officeDocument/2006/relationships/hyperlink" Target="https://docs.microsoft.com/en-us/sql/relational-databases/polybase/polybase-guide?view=sql-server-201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paths/implement-sql-data-warehouse/" TargetMode="External"/><Relationship Id="rId5" Type="http://schemas.openxmlformats.org/officeDocument/2006/relationships/hyperlink" Target="https://docs.microsoft.com/en-us/azure/sql-data-warehouse/massively-parallel-processing-mpp-architecture" TargetMode="External"/><Relationship Id="rId4" Type="http://schemas.openxmlformats.org/officeDocument/2006/relationships/hyperlink" Target="https://docs.microsoft.com/en-us/azure/sql-data-warehouse/" TargetMode="External"/><Relationship Id="rId9" Type="http://schemas.openxmlformats.org/officeDocument/2006/relationships/hyperlink" Target="https://feedback.azure.com/forums/270578-data-facto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raiane-flores-borba-lins-07567463/" TargetMode="External"/><Relationship Id="rId5" Type="http://schemas.openxmlformats.org/officeDocument/2006/relationships/hyperlink" Target="https://github.com/sidneyocirqueira/brasiliatechconf2019" TargetMode="External"/><Relationship Id="rId4" Type="http://schemas.openxmlformats.org/officeDocument/2006/relationships/hyperlink" Target="https://www.linkedin.com/in/sidneyoliveiracirqueir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35B6D676-79FE-4579-B366-F2573F15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4E806C-498F-4458-AF4B-61264D5CC7AA}"/>
              </a:ext>
            </a:extLst>
          </p:cNvPr>
          <p:cNvSpPr txBox="1"/>
          <p:nvPr/>
        </p:nvSpPr>
        <p:spPr>
          <a:xfrm>
            <a:off x="1841560" y="2604448"/>
            <a:ext cx="1004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Carregando dados para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SQL Data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Warehouse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com 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Datafactory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Polybase</a:t>
            </a:r>
            <a:endParaRPr kumimoji="0" lang="pt-BR" sz="36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bold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E155F2B-CF7F-4599-AADA-86ADD0503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55723" y="407572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dirty="0" err="1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Raiane</a:t>
            </a:r>
            <a:r>
              <a:rPr lang="pt-BR" altLang="pt-BR" sz="2400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 Lins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BA8845B-5AEE-4A42-8557-E9395F5F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47147" y="832304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Sidney Cirqueira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59CE32-8A61-43E9-AA22-023EA68E8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916" y="6151072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#</a:t>
            </a:r>
            <a:r>
              <a:rPr lang="pt-BR" altLang="pt-BR" sz="2400" b="1" dirty="0" err="1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bsbtechconf</a:t>
            </a:r>
            <a:endParaRPr lang="pt-BR" altLang="pt-BR" sz="2400" b="1" dirty="0">
              <a:solidFill>
                <a:schemeClr val="accent1">
                  <a:lumMod val="75000"/>
                </a:schemeClr>
              </a:solidFill>
              <a:latin typeface="Facto" charset="0"/>
              <a:ea typeface="Facto" charset="0"/>
              <a:cs typeface="Fac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7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58D31A9-3765-4649-B312-1674089F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O que é o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?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4B592-257B-4DBF-9B6F-90E98E62D25D}"/>
              </a:ext>
            </a:extLst>
          </p:cNvPr>
          <p:cNvSpPr txBox="1"/>
          <p:nvPr/>
        </p:nvSpPr>
        <p:spPr>
          <a:xfrm>
            <a:off x="487896" y="1294131"/>
            <a:ext cx="1059920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fontAlgn="base"/>
            <a:r>
              <a:rPr lang="pt-BR" sz="2400" dirty="0"/>
              <a:t>É uma tecnologia que acessa dados fora da base de dados do SQL Server via T-SQL</a:t>
            </a:r>
            <a:r>
              <a:rPr lang="en-US" sz="2400" dirty="0"/>
              <a:t>;</a:t>
            </a:r>
          </a:p>
          <a:p>
            <a:pPr algn="just" fontAlgn="base"/>
            <a:endParaRPr lang="en-US" sz="2400" dirty="0"/>
          </a:p>
          <a:p>
            <a:pPr algn="just" fontAlgn="base"/>
            <a:r>
              <a:rPr lang="pt-BR" sz="2400" dirty="0"/>
              <a:t>A partir do SQL Server 2016 isso permite você rodar consultas em dados externos no </a:t>
            </a:r>
            <a:r>
              <a:rPr lang="pt-BR" sz="2400" dirty="0" err="1"/>
              <a:t>Hadoop</a:t>
            </a:r>
            <a:r>
              <a:rPr lang="pt-BR" sz="2400" dirty="0"/>
              <a:t> ou importar/exportar dados de um </a:t>
            </a:r>
            <a:r>
              <a:rPr lang="pt-BR" sz="2400" dirty="0" err="1"/>
              <a:t>Azure</a:t>
            </a:r>
            <a:r>
              <a:rPr lang="pt-BR" sz="2400" dirty="0"/>
              <a:t> </a:t>
            </a:r>
            <a:r>
              <a:rPr lang="pt-BR" sz="2400" dirty="0" err="1"/>
              <a:t>Blob</a:t>
            </a:r>
            <a:r>
              <a:rPr lang="pt-BR" sz="2400" dirty="0"/>
              <a:t> </a:t>
            </a:r>
            <a:r>
              <a:rPr lang="pt-BR" sz="2400" dirty="0" err="1"/>
              <a:t>Storage</a:t>
            </a:r>
            <a:r>
              <a:rPr lang="pt-BR" sz="2400" dirty="0"/>
              <a:t>;</a:t>
            </a:r>
          </a:p>
          <a:p>
            <a:pPr algn="just" fontAlgn="base"/>
            <a:endParaRPr lang="en-US" sz="2400" dirty="0"/>
          </a:p>
          <a:p>
            <a:pPr algn="just" fontAlgn="base"/>
            <a:r>
              <a:rPr lang="pt-BR" sz="2400" dirty="0"/>
              <a:t>No SQL Server 2019 CTP 2.0 é possível acessar dados externos no SQL Server, Oracle, </a:t>
            </a:r>
            <a:r>
              <a:rPr lang="pt-BR" sz="2400" dirty="0" err="1"/>
              <a:t>Teradata</a:t>
            </a:r>
            <a:r>
              <a:rPr lang="pt-BR" sz="2400" dirty="0"/>
              <a:t> e </a:t>
            </a:r>
            <a:r>
              <a:rPr lang="pt-BR" sz="2400" dirty="0" err="1"/>
              <a:t>MongoDB</a:t>
            </a:r>
            <a:r>
              <a:rPr lang="pt-BR" sz="2400" dirty="0"/>
              <a:t>;</a:t>
            </a:r>
          </a:p>
          <a:p>
            <a:pPr algn="just" fontAlgn="base"/>
            <a:endParaRPr lang="pt-BR" sz="2400" dirty="0"/>
          </a:p>
          <a:p>
            <a:pPr algn="just" fontAlgn="base"/>
            <a:r>
              <a:rPr lang="en-US" sz="2400" dirty="0" err="1"/>
              <a:t>Opções</a:t>
            </a:r>
            <a:r>
              <a:rPr lang="en-US" sz="2400" dirty="0"/>
              <a:t> para </a:t>
            </a:r>
            <a:r>
              <a:rPr lang="en-US" sz="2400" dirty="0" err="1"/>
              <a:t>carregamento</a:t>
            </a:r>
            <a:r>
              <a:rPr lang="en-US" sz="2400" dirty="0"/>
              <a:t> de dados: </a:t>
            </a:r>
            <a:r>
              <a:rPr lang="en-US" sz="2400" u="sng" dirty="0"/>
              <a:t>TSQL</a:t>
            </a:r>
            <a:r>
              <a:rPr lang="en-US" sz="2400" dirty="0"/>
              <a:t>, SSIS, </a:t>
            </a:r>
            <a:r>
              <a:rPr lang="en-US" sz="2400" u="sng" dirty="0" err="1"/>
              <a:t>DataFactory</a:t>
            </a:r>
            <a:r>
              <a:rPr lang="en-US" sz="2400" dirty="0"/>
              <a:t> e </a:t>
            </a:r>
            <a:r>
              <a:rPr lang="en-US" sz="2400" dirty="0" err="1"/>
              <a:t>Databricks</a:t>
            </a:r>
            <a:r>
              <a:rPr lang="en-US" sz="2400" dirty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6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58D31A9-3765-4649-B312-1674089F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Integra</a:t>
            </a:r>
            <a:r>
              <a:rPr lang="pt-BR" altLang="pt-BR" sz="3200" b="1" dirty="0" err="1">
                <a:latin typeface="Facto" charset="0"/>
                <a:ea typeface="Facto" charset="0"/>
                <a:cs typeface="Facto" charset="0"/>
              </a:rPr>
              <a:t>ção</a:t>
            </a:r>
            <a:r>
              <a:rPr lang="pt-BR" altLang="pt-BR" sz="3200" b="1" dirty="0">
                <a:latin typeface="Facto" charset="0"/>
                <a:ea typeface="Facto" charset="0"/>
                <a:cs typeface="Facto" charset="0"/>
              </a:rPr>
              <a:t>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com Azure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4B592-257B-4DBF-9B6F-90E98E62D25D}"/>
              </a:ext>
            </a:extLst>
          </p:cNvPr>
          <p:cNvSpPr txBox="1"/>
          <p:nvPr/>
        </p:nvSpPr>
        <p:spPr>
          <a:xfrm>
            <a:off x="617671" y="2623850"/>
            <a:ext cx="459845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fontAlgn="base"/>
            <a:r>
              <a:rPr lang="pt-BR" sz="2400" dirty="0"/>
              <a:t>Permite que o SQL Data </a:t>
            </a:r>
            <a:r>
              <a:rPr lang="pt-BR" sz="2400" dirty="0" err="1"/>
              <a:t>Warehouse</a:t>
            </a:r>
            <a:r>
              <a:rPr lang="pt-BR" sz="2400" dirty="0"/>
              <a:t> importar e exportar dados do </a:t>
            </a:r>
            <a:r>
              <a:rPr lang="pt-BR" sz="2400" dirty="0" err="1"/>
              <a:t>Azure</a:t>
            </a:r>
            <a:r>
              <a:rPr lang="pt-BR" sz="2400" dirty="0"/>
              <a:t> </a:t>
            </a:r>
            <a:r>
              <a:rPr lang="pt-BR" sz="2400" dirty="0" err="1"/>
              <a:t>Blob</a:t>
            </a:r>
            <a:r>
              <a:rPr lang="pt-BR" sz="2400" dirty="0"/>
              <a:t> </a:t>
            </a:r>
            <a:r>
              <a:rPr lang="pt-BR" sz="2400" dirty="0" err="1"/>
              <a:t>Storage</a:t>
            </a:r>
            <a:r>
              <a:rPr lang="pt-BR" sz="2400" dirty="0"/>
              <a:t> e </a:t>
            </a:r>
            <a:r>
              <a:rPr lang="pt-BR" sz="2400" dirty="0" err="1"/>
              <a:t>Azure</a:t>
            </a:r>
            <a:r>
              <a:rPr lang="pt-BR" sz="2400" dirty="0"/>
              <a:t> Data Lake.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688967-04AD-4CF1-91F2-6D4B4F1B6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96" y="1488522"/>
            <a:ext cx="5374535" cy="38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9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1A33CD-0BA4-41E3-B81D-D91D23F1A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18580" r="2869" b="16926"/>
          <a:stretch/>
        </p:blipFill>
        <p:spPr>
          <a:xfrm>
            <a:off x="2000249" y="4991100"/>
            <a:ext cx="8020051" cy="10667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EECEC0-F97F-4550-B706-4F527EA7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42" y="521699"/>
            <a:ext cx="5982108" cy="41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0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CF1914D-18A3-415B-9758-58BCD777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6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DECF4B-C6C1-4831-B839-778CD06D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71199"/>
            <a:ext cx="12192001" cy="43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9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DECF4B-C6C1-4831-B839-778CD06D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57B74AC6-F576-4BD7-AD2F-C0315C78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3200" b="1" dirty="0">
                <a:latin typeface="Facto" charset="0"/>
                <a:ea typeface="Facto" charset="0"/>
                <a:cs typeface="Facto" charset="0"/>
              </a:rPr>
              <a:t>Demo: </a:t>
            </a:r>
          </a:p>
        </p:txBody>
      </p:sp>
      <p:pic>
        <p:nvPicPr>
          <p:cNvPr id="5" name="Picture 28">
            <a:extLst>
              <a:ext uri="{FF2B5EF4-FFF2-40B4-BE49-F238E27FC236}">
                <a16:creationId xmlns:a16="http://schemas.microsoft.com/office/drawing/2014/main" id="{26424D0A-2718-4718-BF57-A9E231BC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06" y="1092376"/>
            <a:ext cx="8315388" cy="46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9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DA279EE-5DA2-4ADC-B688-5E4732FA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DFCDA140-5D4C-4FED-90C4-8269A14BE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Referências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: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A7FA73-BD54-422F-A45A-E69F4C7506B1}"/>
              </a:ext>
            </a:extLst>
          </p:cNvPr>
          <p:cNvSpPr txBox="1"/>
          <p:nvPr/>
        </p:nvSpPr>
        <p:spPr>
          <a:xfrm>
            <a:off x="591187" y="919338"/>
            <a:ext cx="1126894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/>
              <a:t>Criar conta gratuita </a:t>
            </a:r>
            <a:r>
              <a:rPr lang="pt-BR" sz="1600" dirty="0">
                <a:hlinkClick r:id="rId3"/>
              </a:rPr>
              <a:t>https://azure.microsoft.com/en-us/free/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SQLDW: </a:t>
            </a:r>
            <a:r>
              <a:rPr lang="pt-BR" sz="1600" dirty="0">
                <a:hlinkClick r:id="rId4"/>
              </a:rPr>
              <a:t>https://docs.microsoft.com/en-us/azure/sql-data-warehouse/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Arquitetura MPP: </a:t>
            </a:r>
            <a:r>
              <a:rPr lang="pt-BR" sz="1600" dirty="0">
                <a:hlinkClick r:id="rId5"/>
              </a:rPr>
              <a:t>https://docs.microsoft.com/en-us/azure/sql-data-warehouse/massively-parallel-processing-mpp-architecture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Treinamento </a:t>
            </a:r>
            <a:r>
              <a:rPr lang="pt-BR" sz="1600" dirty="0" err="1"/>
              <a:t>Azure</a:t>
            </a:r>
            <a:r>
              <a:rPr lang="pt-BR" sz="1600" dirty="0"/>
              <a:t> SQLDW: </a:t>
            </a:r>
            <a:r>
              <a:rPr lang="pt-BR" sz="1600" dirty="0">
                <a:hlinkClick r:id="rId6"/>
              </a:rPr>
              <a:t>https://docs.microsoft.com/en-us/learn/paths/implement-sql-data-warehouse/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</a:t>
            </a:r>
            <a:r>
              <a:rPr lang="pt-BR" sz="1600" dirty="0" err="1"/>
              <a:t>Polybase</a:t>
            </a:r>
            <a:r>
              <a:rPr lang="pt-BR" sz="1600" dirty="0"/>
              <a:t>: </a:t>
            </a:r>
            <a:r>
              <a:rPr lang="pt-BR" sz="1600" dirty="0">
                <a:hlinkClick r:id="rId7"/>
              </a:rPr>
              <a:t>https://docs.microsoft.com/en-us/sql/relational-databases/polybase/polybase-guide?view=sql-server-2017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</a:t>
            </a:r>
            <a:r>
              <a:rPr lang="pt-BR" sz="1600" dirty="0" err="1"/>
              <a:t>Datafactory</a:t>
            </a:r>
            <a:r>
              <a:rPr lang="pt-BR" sz="1600" dirty="0"/>
              <a:t>: </a:t>
            </a:r>
            <a:r>
              <a:rPr lang="pt-BR" sz="1600" dirty="0">
                <a:hlinkClick r:id="rId8"/>
              </a:rPr>
              <a:t>https://docs.microsoft.com/en-us/azure/data-factory/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 err="1"/>
              <a:t>Forum</a:t>
            </a:r>
            <a:r>
              <a:rPr lang="pt-BR" sz="1600" dirty="0"/>
              <a:t> </a:t>
            </a:r>
            <a:r>
              <a:rPr lang="pt-BR" sz="1600" dirty="0" err="1"/>
              <a:t>Datafactory</a:t>
            </a:r>
            <a:r>
              <a:rPr lang="pt-BR" sz="1600" dirty="0"/>
              <a:t>: </a:t>
            </a:r>
            <a:r>
              <a:rPr lang="pt-BR" sz="1600" dirty="0">
                <a:hlinkClick r:id="rId9"/>
              </a:rPr>
              <a:t>https://feedback.azure.com/forums/270578-data-factory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46805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835E195-5B73-46B2-8058-B483DC16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4"/>
            <a:ext cx="12192000" cy="6928521"/>
          </a:xfrm>
          <a:prstGeom prst="rect">
            <a:avLst/>
          </a:prstGeom>
        </p:spPr>
      </p:pic>
      <p:pic>
        <p:nvPicPr>
          <p:cNvPr id="8" name="Imagem 7" descr="Uma imagem contendo cartão de negócios, texto&#10;&#10;Descrição gerada com alta confiança">
            <a:extLst>
              <a:ext uri="{FF2B5EF4-FFF2-40B4-BE49-F238E27FC236}">
                <a16:creationId xmlns:a16="http://schemas.microsoft.com/office/drawing/2014/main" id="{936ECF04-D465-4E37-B42E-7525028F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49128" b="5519"/>
          <a:stretch/>
        </p:blipFill>
        <p:spPr>
          <a:xfrm>
            <a:off x="6508595" y="-96963"/>
            <a:ext cx="568340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326645-A8AA-4437-8283-262CE7AD9BDC}"/>
              </a:ext>
            </a:extLst>
          </p:cNvPr>
          <p:cNvSpPr txBox="1"/>
          <p:nvPr/>
        </p:nvSpPr>
        <p:spPr>
          <a:xfrm>
            <a:off x="8549676" y="3011787"/>
            <a:ext cx="276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kern="0" dirty="0">
                <a:solidFill>
                  <a:schemeClr val="accent1">
                    <a:lumMod val="75000"/>
                  </a:schemeClr>
                </a:solidFill>
                <a:latin typeface="Facto "/>
                <a:ea typeface="Verdana" panose="020B0604030504040204" pitchFamily="34" charset="0"/>
                <a:cs typeface="Verdana" panose="020B0604030504040204" pitchFamily="34" charset="0"/>
              </a:rPr>
              <a:t>Obrigado!</a:t>
            </a:r>
            <a:endParaRPr kumimoji="0" lang="pt-BR" sz="48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9F41AE-2EC3-4F67-ADD7-31E4DF5BC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49" y="701339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Rayane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Lins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A585E94-32F2-402F-8213-29012DCC89AA}"/>
              </a:ext>
            </a:extLst>
          </p:cNvPr>
          <p:cNvSpPr/>
          <p:nvPr/>
        </p:nvSpPr>
        <p:spPr>
          <a:xfrm>
            <a:off x="770774" y="4013652"/>
            <a:ext cx="5385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https://www.linkedin.com/in/sidneyoliveiracirqueira/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282C63-D59F-4E78-AC8A-4F816F906AF7}"/>
              </a:ext>
            </a:extLst>
          </p:cNvPr>
          <p:cNvSpPr/>
          <p:nvPr/>
        </p:nvSpPr>
        <p:spPr>
          <a:xfrm>
            <a:off x="808874" y="19568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nanelp@gmail.com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208C7C5-FE01-4E82-A6C1-FA669993CB6E}"/>
              </a:ext>
            </a:extLst>
          </p:cNvPr>
          <p:cNvSpPr/>
          <p:nvPr/>
        </p:nvSpPr>
        <p:spPr>
          <a:xfrm>
            <a:off x="808874" y="45923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sidneyocirqueira@gmail.com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DD3F3-6B90-4A84-8F8D-C89F6F700DA2}"/>
              </a:ext>
            </a:extLst>
          </p:cNvPr>
          <p:cNvSpPr/>
          <p:nvPr/>
        </p:nvSpPr>
        <p:spPr>
          <a:xfrm>
            <a:off x="760849" y="3454659"/>
            <a:ext cx="564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https://github.com/sidneyocirqueira/brasiliatechconf2019</a:t>
            </a:r>
            <a:endParaRPr lang="pt-BR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4C2F959-DBD3-49B9-BA58-901216F2B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4" y="2816978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Sidney Cirqueira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7F7166A-FF7A-4643-AF63-91C2DC0413F2}"/>
              </a:ext>
            </a:extLst>
          </p:cNvPr>
          <p:cNvSpPr/>
          <p:nvPr/>
        </p:nvSpPr>
        <p:spPr>
          <a:xfrm>
            <a:off x="808874" y="1408434"/>
            <a:ext cx="6953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https://www.linkedin.com/in/raiane-flores-borba-lins-07567463/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151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72EA4E93-BB03-4349-B543-7399E09C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8D6B09-B6DA-4579-9BC0-EA3208CC5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33" y="278657"/>
            <a:ext cx="710496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800" b="1" dirty="0">
                <a:latin typeface="Facto" charset="0"/>
                <a:ea typeface="Facto" charset="0"/>
                <a:cs typeface="Facto" charset="0"/>
              </a:rPr>
              <a:t>Apresentação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8CA797-FB7A-4317-8273-4334535D9483}"/>
              </a:ext>
            </a:extLst>
          </p:cNvPr>
          <p:cNvSpPr txBox="1"/>
          <p:nvPr/>
        </p:nvSpPr>
        <p:spPr>
          <a:xfrm>
            <a:off x="1714682" y="1264380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latin typeface="Facto" panose="00000500000000000000" pitchFamily="50" charset="0"/>
              </a:rPr>
              <a:t>Raiane</a:t>
            </a:r>
            <a:r>
              <a:rPr lang="pt-BR" b="1" dirty="0">
                <a:latin typeface="Facto" panose="00000500000000000000" pitchFamily="50" charset="0"/>
              </a:rPr>
              <a:t> Lins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0A8FE6-3348-42CC-9E09-522990746C9B}"/>
              </a:ext>
            </a:extLst>
          </p:cNvPr>
          <p:cNvSpPr txBox="1"/>
          <p:nvPr/>
        </p:nvSpPr>
        <p:spPr>
          <a:xfrm>
            <a:off x="7053762" y="1256520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Sidney Cirqueira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394E6B-3216-4774-9F66-AD7A20F1B325}"/>
              </a:ext>
            </a:extLst>
          </p:cNvPr>
          <p:cNvSpPr/>
          <p:nvPr/>
        </p:nvSpPr>
        <p:spPr>
          <a:xfrm>
            <a:off x="6350660" y="4199524"/>
            <a:ext cx="51438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Há 10 anos em tecnologia, 5 com Banco de Dados </a:t>
            </a:r>
          </a:p>
          <a:p>
            <a:pPr fontAlgn="base">
              <a:lnSpc>
                <a:spcPct val="150000"/>
              </a:lnSpc>
            </a:pP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e 1 ano focado em Engenharia de Dados no 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Azure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;</a:t>
            </a:r>
            <a:r>
              <a:rPr lang="en-US" dirty="0">
                <a:solidFill>
                  <a:srgbClr val="1A1A1A"/>
                </a:solidFill>
                <a:latin typeface="Facto" panose="00000500000000000000"/>
              </a:rPr>
              <a:t>​</a:t>
            </a:r>
          </a:p>
          <a:p>
            <a:pPr fontAlgn="base">
              <a:lnSpc>
                <a:spcPct val="150000"/>
              </a:lnSpc>
            </a:pP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Analista de Banco de Dados na 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Wiz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 Soluções;</a:t>
            </a:r>
          </a:p>
          <a:p>
            <a:pPr fontAlgn="base">
              <a:lnSpc>
                <a:spcPct val="150000"/>
              </a:lnSpc>
            </a:pP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Comunidades: 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SQLServerDF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,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BrasiliaDataGroup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e BSB IA, Data Science,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BigData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&amp;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Analytics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.</a:t>
            </a:r>
            <a:r>
              <a:rPr lang="en-US" dirty="0">
                <a:solidFill>
                  <a:srgbClr val="1A1A1A"/>
                </a:solidFill>
                <a:latin typeface="Facto" panose="00000500000000000000"/>
              </a:rPr>
              <a:t>​</a:t>
            </a:r>
            <a:endParaRPr lang="en-US" b="0" i="0" dirty="0">
              <a:solidFill>
                <a:srgbClr val="1A1A1A"/>
              </a:solidFill>
              <a:effectLst/>
              <a:latin typeface="Facto" panose="00000500000000000000"/>
            </a:endParaRPr>
          </a:p>
        </p:txBody>
      </p:sp>
      <p:pic>
        <p:nvPicPr>
          <p:cNvPr id="9" name="Picture 2" descr="https://avatars1.githubusercontent.com/u/42220714?s=460&amp;v=4">
            <a:extLst>
              <a:ext uri="{FF2B5EF4-FFF2-40B4-BE49-F238E27FC236}">
                <a16:creationId xmlns:a16="http://schemas.microsoft.com/office/drawing/2014/main" id="{83420273-E417-49DA-94D7-49C82F0D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198" y="1699154"/>
            <a:ext cx="2380956" cy="23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AE81686-EC3B-42A2-9EB9-8526F9081759}"/>
              </a:ext>
            </a:extLst>
          </p:cNvPr>
          <p:cNvSpPr/>
          <p:nvPr/>
        </p:nvSpPr>
        <p:spPr>
          <a:xfrm>
            <a:off x="1257535" y="4199524"/>
            <a:ext cx="4432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Facto" panose="00000500000000000000"/>
              </a:rPr>
              <a:t>Há 7 anos trabalhando com Banco de dados;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acto" panose="00000500000000000000"/>
              </a:rPr>
              <a:t>DBA na empresa SICOOB Confederação;​</a:t>
            </a:r>
            <a:br>
              <a:rPr lang="pt-BR" dirty="0">
                <a:latin typeface="Facto" panose="00000500000000000000"/>
              </a:rPr>
            </a:br>
            <a:r>
              <a:rPr lang="pt-BR" dirty="0">
                <a:latin typeface="Facto" panose="00000500000000000000"/>
              </a:rPr>
              <a:t>Colaboradora do Blog Comunidade SQL Server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62EDE-BB18-48C9-AB8D-1295292B4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22" y="1633712"/>
            <a:ext cx="2430190" cy="24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9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BE6C48-0F59-4E28-B0A5-92472861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71F3ED5-734A-47C6-BB55-B1BF7395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29870"/>
            <a:ext cx="710496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800" b="1" dirty="0">
                <a:latin typeface="Facto" charset="0"/>
                <a:ea typeface="Facto" charset="0"/>
                <a:cs typeface="Facto" charset="0"/>
              </a:rPr>
              <a:t>Agenda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E48A75-47D4-41D3-AE88-C0B084FFDB2C}"/>
              </a:ext>
            </a:extLst>
          </p:cNvPr>
          <p:cNvSpPr txBox="1"/>
          <p:nvPr/>
        </p:nvSpPr>
        <p:spPr>
          <a:xfrm>
            <a:off x="1113123" y="1263908"/>
            <a:ext cx="10390366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Azure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SQL Data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Warehouse</a:t>
            </a:r>
            <a:r>
              <a:rPr lang="pt-BR" sz="2400" dirty="0">
                <a:solidFill>
                  <a:srgbClr val="0070C0"/>
                </a:solidFill>
                <a:latin typeface="Facto" charset="0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ELT (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Extract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,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Load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and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Transform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Polybase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Datafactory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70C0"/>
              </a:solidFill>
              <a:latin typeface="Facto"/>
              <a:ea typeface="Facto" charset="0"/>
              <a:cs typeface="Facto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Demo: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Carregar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informações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das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fontes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do SQL Server e do Blob Storage para o SQL Data Warehouse.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Facto"/>
              <a:ea typeface="Facto" charset="0"/>
              <a:cs typeface="Fact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70C0"/>
              </a:solidFill>
              <a:latin typeface="Facto" charset="0"/>
              <a:ea typeface="Facto" charset="0"/>
              <a:cs typeface="Fac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B6F8340F-9E40-440C-8F43-0905A167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44B6E65C-F11D-495C-A0F7-5077B2DC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676275"/>
            <a:ext cx="68294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B6F8340F-9E40-440C-8F43-0905A167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CE5A99D-DAB7-4772-B6AF-67808173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01" y="1653748"/>
            <a:ext cx="829551" cy="829551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A9F3157-BD2F-497A-8A78-4ED48C6DCE81}"/>
              </a:ext>
            </a:extLst>
          </p:cNvPr>
          <p:cNvCxnSpPr/>
          <p:nvPr/>
        </p:nvCxnSpPr>
        <p:spPr>
          <a:xfrm flipV="1">
            <a:off x="1666458" y="2099770"/>
            <a:ext cx="1108558" cy="5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6825541-16B2-49FD-BE9F-439568B8E665}"/>
              </a:ext>
            </a:extLst>
          </p:cNvPr>
          <p:cNvCxnSpPr>
            <a:cxnSpLocks/>
          </p:cNvCxnSpPr>
          <p:nvPr/>
        </p:nvCxnSpPr>
        <p:spPr>
          <a:xfrm flipV="1">
            <a:off x="1542225" y="4001999"/>
            <a:ext cx="3105592" cy="5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C56638D-C6E9-4005-9C40-159CCD014FFF}"/>
              </a:ext>
            </a:extLst>
          </p:cNvPr>
          <p:cNvCxnSpPr>
            <a:cxnSpLocks/>
          </p:cNvCxnSpPr>
          <p:nvPr/>
        </p:nvCxnSpPr>
        <p:spPr>
          <a:xfrm flipV="1">
            <a:off x="3622736" y="2086183"/>
            <a:ext cx="1339507" cy="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aixaDeTexto 24">
            <a:extLst>
              <a:ext uri="{FF2B5EF4-FFF2-40B4-BE49-F238E27FC236}">
                <a16:creationId xmlns:a16="http://schemas.microsoft.com/office/drawing/2014/main" id="{016464DB-74F0-4FC1-AA0D-378267E721BE}"/>
              </a:ext>
            </a:extLst>
          </p:cNvPr>
          <p:cNvSpPr txBox="1"/>
          <p:nvPr/>
        </p:nvSpPr>
        <p:spPr>
          <a:xfrm>
            <a:off x="1600781" y="3594002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7" dirty="0" err="1">
                <a:latin typeface="Facto bold"/>
                <a:cs typeface="Calibri"/>
              </a:rPr>
              <a:t>Polybase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66DD581-0B8D-4298-84BE-25C48D40B40A}"/>
              </a:ext>
            </a:extLst>
          </p:cNvPr>
          <p:cNvSpPr/>
          <p:nvPr/>
        </p:nvSpPr>
        <p:spPr>
          <a:xfrm>
            <a:off x="4772050" y="1099893"/>
            <a:ext cx="4746460" cy="41244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7"/>
          </a:p>
        </p:txBody>
      </p:sp>
      <p:sp>
        <p:nvSpPr>
          <p:cNvPr id="26" name="CaixaDeTexto 27">
            <a:extLst>
              <a:ext uri="{FF2B5EF4-FFF2-40B4-BE49-F238E27FC236}">
                <a16:creationId xmlns:a16="http://schemas.microsoft.com/office/drawing/2014/main" id="{1199B51E-AC39-49A7-8FB5-8F1D9E273367}"/>
              </a:ext>
            </a:extLst>
          </p:cNvPr>
          <p:cNvSpPr txBox="1"/>
          <p:nvPr/>
        </p:nvSpPr>
        <p:spPr>
          <a:xfrm>
            <a:off x="5282510" y="471816"/>
            <a:ext cx="3855499" cy="436252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68" b="1" dirty="0">
                <a:solidFill>
                  <a:srgbClr val="002060"/>
                </a:solidFill>
                <a:latin typeface="Facto" panose="00000500000000000000"/>
                <a:cs typeface="Calibri"/>
              </a:rPr>
              <a:t>Azure SQL Data </a:t>
            </a:r>
            <a:r>
              <a:rPr lang="pt-BR" sz="2268" b="1" dirty="0" err="1">
                <a:solidFill>
                  <a:srgbClr val="002060"/>
                </a:solidFill>
                <a:latin typeface="Facto" panose="00000500000000000000"/>
                <a:cs typeface="Calibri"/>
              </a:rPr>
              <a:t>Warehouse</a:t>
            </a:r>
            <a:endParaRPr lang="pt-BR" sz="2268" b="1" dirty="0">
              <a:solidFill>
                <a:srgbClr val="002060"/>
              </a:solidFill>
              <a:latin typeface="Facto" panose="00000500000000000000"/>
              <a:cs typeface="Calibri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2FF9071-4582-4F81-B14B-6A0352F7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19" y="1919796"/>
            <a:ext cx="2484682" cy="24846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6B7667A-1AF8-4C62-83AC-F89D519DB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r="12853"/>
          <a:stretch/>
        </p:blipFill>
        <p:spPr>
          <a:xfrm>
            <a:off x="620292" y="3503575"/>
            <a:ext cx="719528" cy="100771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4CDA255-74BD-4825-9290-8F97A801C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73" y="1113959"/>
            <a:ext cx="1532573" cy="805837"/>
          </a:xfrm>
          <a:prstGeom prst="rect">
            <a:avLst/>
          </a:prstGeom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6825541-16B2-49FD-BE9F-439568B8E665}"/>
              </a:ext>
            </a:extLst>
          </p:cNvPr>
          <p:cNvCxnSpPr>
            <a:cxnSpLocks/>
          </p:cNvCxnSpPr>
          <p:nvPr/>
        </p:nvCxnSpPr>
        <p:spPr>
          <a:xfrm flipV="1">
            <a:off x="9458277" y="1842240"/>
            <a:ext cx="982260" cy="487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ixaDeTexto 14">
            <a:extLst>
              <a:ext uri="{FF2B5EF4-FFF2-40B4-BE49-F238E27FC236}">
                <a16:creationId xmlns:a16="http://schemas.microsoft.com/office/drawing/2014/main" id="{016464DB-74F0-4FC1-AA0D-378267E721BE}"/>
              </a:ext>
            </a:extLst>
          </p:cNvPr>
          <p:cNvSpPr txBox="1"/>
          <p:nvPr/>
        </p:nvSpPr>
        <p:spPr>
          <a:xfrm>
            <a:off x="1861103" y="1229535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7" dirty="0" err="1">
                <a:latin typeface="Facto bold"/>
                <a:cs typeface="Calibri"/>
              </a:rPr>
              <a:t>DataFactory</a:t>
            </a:r>
            <a:endParaRPr lang="pt-BR" sz="1607" dirty="0" err="1">
              <a:latin typeface="Facto bold"/>
              <a:cs typeface="Calibri"/>
            </a:endParaRPr>
          </a:p>
        </p:txBody>
      </p:sp>
      <p:sp>
        <p:nvSpPr>
          <p:cNvPr id="46" name="CaixaDeTexto 24">
            <a:extLst>
              <a:ext uri="{FF2B5EF4-FFF2-40B4-BE49-F238E27FC236}">
                <a16:creationId xmlns:a16="http://schemas.microsoft.com/office/drawing/2014/main" id="{953D6C2F-4633-407F-B151-A16601E68D53}"/>
              </a:ext>
            </a:extLst>
          </p:cNvPr>
          <p:cNvSpPr txBox="1"/>
          <p:nvPr/>
        </p:nvSpPr>
        <p:spPr>
          <a:xfrm>
            <a:off x="9641024" y="703630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7" dirty="0" err="1">
                <a:latin typeface="Facto bold"/>
                <a:cs typeface="Calibri"/>
              </a:rPr>
              <a:t>PowerBI</a:t>
            </a:r>
            <a:endParaRPr lang="pt-BR" sz="1607" dirty="0">
              <a:latin typeface="Facto bold"/>
              <a:cs typeface="Calibri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8AE9A11E-3C1E-4981-BE64-E9BC5380E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36" y="1772308"/>
            <a:ext cx="2109396" cy="10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2F4416-4700-459E-BCA6-4A10A3B1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446"/>
            <a:ext cx="12192000" cy="691144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A3E338-41A4-4E30-8CAE-BC110FF1E174}"/>
              </a:ext>
            </a:extLst>
          </p:cNvPr>
          <p:cNvSpPr/>
          <p:nvPr/>
        </p:nvSpPr>
        <p:spPr>
          <a:xfrm>
            <a:off x="767476" y="1990725"/>
            <a:ext cx="3385424" cy="122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Disponível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no azure no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formato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 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plataforma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serviço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(PaaS). </a:t>
            </a:r>
            <a:endParaRPr lang="en-US" sz="2400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4038-43E7-4983-9441-9CEEEEEAA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61043"/>
            <a:ext cx="7104969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Azure SQL Data Warehouse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0075F23-CA82-4ECE-9789-D5AD21F3FA6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14" y="3375555"/>
            <a:ext cx="1605841" cy="1605841"/>
          </a:xfrm>
          <a:prstGeom prst="rect">
            <a:avLst/>
          </a:prstGeom>
        </p:spPr>
      </p:pic>
      <p:pic>
        <p:nvPicPr>
          <p:cNvPr id="9" name="Espaço Reservado para Conteúdo 7">
            <a:extLst>
              <a:ext uri="{FF2B5EF4-FFF2-40B4-BE49-F238E27FC236}">
                <a16:creationId xmlns:a16="http://schemas.microsoft.com/office/drawing/2014/main" id="{7CF41016-8F43-43B9-952E-DA13038002DC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96" y="1111062"/>
            <a:ext cx="6062913" cy="49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AF4D61-892B-402A-8081-BA9D1554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68E75E-14F9-428F-9823-69853214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29870"/>
            <a:ext cx="7104969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Azure Storage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B8A2E1-37DB-448C-9CA4-6C4AAEE9554E}"/>
              </a:ext>
            </a:extLst>
          </p:cNvPr>
          <p:cNvSpPr/>
          <p:nvPr/>
        </p:nvSpPr>
        <p:spPr>
          <a:xfrm>
            <a:off x="504776" y="1710952"/>
            <a:ext cx="3323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Hash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agregações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2DB018-3876-4D36-B07C-FBD16953A8B7}"/>
              </a:ext>
            </a:extLst>
          </p:cNvPr>
          <p:cNvSpPr/>
          <p:nvPr/>
        </p:nvSpPr>
        <p:spPr>
          <a:xfrm>
            <a:off x="4133133" y="1705497"/>
            <a:ext cx="3323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Round Robin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tabelas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carga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7A67068-19BF-4B7D-8BE6-D864DD351CB8}"/>
              </a:ext>
            </a:extLst>
          </p:cNvPr>
          <p:cNvSpPr/>
          <p:nvPr/>
        </p:nvSpPr>
        <p:spPr>
          <a:xfrm>
            <a:off x="7234604" y="1714417"/>
            <a:ext cx="3585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Replicate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tabelas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pequenas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E4A5B3-745B-4EDB-8C00-E9ABD4C4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" y="3278581"/>
            <a:ext cx="4256284" cy="25939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C36BB4-3062-4778-B567-83B241D06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8581"/>
            <a:ext cx="4098872" cy="25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A44641E1-3FC9-41CB-A7BB-27147A5B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80" y="-459545"/>
            <a:ext cx="12324360" cy="731754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79D7CF5-8D28-4C2B-9BCC-EBE6B2A97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DW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convencional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x Azure SQL Data Warehouse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pic>
        <p:nvPicPr>
          <p:cNvPr id="5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FA4A78CE-6CC6-41B1-B063-B19289F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49" y="949905"/>
            <a:ext cx="8960290" cy="53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9396C7-1D4A-42DB-B813-D8633F30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EFCEA13-5AB3-40EA-8950-9E303FD8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ELT com Azure SQL DW e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A1A0E0-B593-49A4-B39B-B793071E56C2}"/>
              </a:ext>
            </a:extLst>
          </p:cNvPr>
          <p:cNvSpPr txBox="1"/>
          <p:nvPr/>
        </p:nvSpPr>
        <p:spPr>
          <a:xfrm>
            <a:off x="487896" y="1294131"/>
            <a:ext cx="925046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É o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processo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pelo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qual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os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dados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são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carregados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de um Sistema de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origem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para um Data Warehouse de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destino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E84FD3-4FEF-43B1-A969-9CF47F94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9" y="2417896"/>
            <a:ext cx="7494401" cy="35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67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513</Words>
  <Application>Microsoft Office PowerPoint</Application>
  <PresentationFormat>Widescreen</PresentationFormat>
  <Paragraphs>74</Paragraphs>
  <Slides>17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9" baseType="lpstr">
      <vt:lpstr>MS PGothic</vt:lpstr>
      <vt:lpstr>Arial</vt:lpstr>
      <vt:lpstr>Calibri</vt:lpstr>
      <vt:lpstr>Calibri Light</vt:lpstr>
      <vt:lpstr>Facto</vt:lpstr>
      <vt:lpstr>Facto </vt:lpstr>
      <vt:lpstr>Facto bold</vt:lpstr>
      <vt:lpstr>Helvetica Neue Medium</vt:lpstr>
      <vt:lpstr>Roboto-Bold</vt:lpstr>
      <vt:lpstr>Roboto-Regular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 Dalmiglio</dc:creator>
  <cp:lastModifiedBy>Sidney Cirqueira</cp:lastModifiedBy>
  <cp:revision>24</cp:revision>
  <dcterms:created xsi:type="dcterms:W3CDTF">2019-05-20T19:47:24Z</dcterms:created>
  <dcterms:modified xsi:type="dcterms:W3CDTF">2019-06-06T22:48:11Z</dcterms:modified>
</cp:coreProperties>
</file>